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93" r:id="rId5"/>
    <p:sldId id="291" r:id="rId6"/>
    <p:sldId id="292" r:id="rId7"/>
    <p:sldId id="268" r:id="rId8"/>
    <p:sldId id="270" r:id="rId9"/>
    <p:sldId id="294" r:id="rId10"/>
    <p:sldId id="295" r:id="rId11"/>
    <p:sldId id="300" r:id="rId12"/>
    <p:sldId id="301" r:id="rId13"/>
    <p:sldId id="296" r:id="rId14"/>
    <p:sldId id="297" r:id="rId15"/>
    <p:sldId id="298" r:id="rId16"/>
    <p:sldId id="275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85612" autoAdjust="0"/>
  </p:normalViewPr>
  <p:slideViewPr>
    <p:cSldViewPr>
      <p:cViewPr>
        <p:scale>
          <a:sx n="60" d="100"/>
          <a:sy n="60" d="100"/>
        </p:scale>
        <p:origin x="-3084" y="-1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60FBEC6-C628-417A-B523-0DB35088ECC3}" type="datetimeFigureOut">
              <a:rPr lang="ru-RU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9" tIns="47780" rIns="95559" bIns="4778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9" tIns="47780" rIns="95559" bIns="4778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76B5EA2-34A1-4DEA-89F2-ACA1ABB04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11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6AB3D-B019-4E75-BACE-FCCA6939442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2E6EA3-8B6A-46B9-BB41-A2C91B39A22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2D2F5-F823-4E18-BAEF-D5BB2F57BD8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529A37-8E57-4DF6-80D5-64EA7A93E2B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A06052-8AAA-4296-A1CC-90C399DBEA1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A06052-8AAA-4296-A1CC-90C399DBEA1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A86AA-DFDB-40D9-AC55-FA951FF547F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7AE4D9-FA5A-4332-9B17-DFDB1E2CAF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9F314-AD78-401A-88F2-1EE20058F4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1D16-A316-4685-9021-14D0B6488E80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FD0C-DDE6-4DA8-A672-F15DC3A7C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D70F-13A5-4A50-8EB1-CC4722AC265A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C2026-75D2-4428-B0A9-E6BE98E76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9D12-6394-4D8D-A88D-9EF28B6C83B4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58F1-4E0C-4E92-A4D9-33F6B93B8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394B-D48C-452B-84CE-51E0C69CD82D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C214-3FAA-4C97-AA24-25968CC44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727B-1668-4D72-9391-50C62493EA05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8593-6A06-439E-9D5A-09AEAD68A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4233-DD08-4DC3-AF35-933F1DA19116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FB0E-ED79-4A41-A3F5-A9CE1932B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A9A61-8C54-444B-B10B-77DF2CF5B702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48C6-478C-4AF7-B93D-88833E3B4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2E32-DE2B-4263-A45B-07EF9CA3983C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E42F-3D5B-4C36-9D1D-0240815B0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A7E7-BC0E-4F8F-A426-92F055A65FCA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FA9E-D1E1-440C-ACAF-A430B23C2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5070-4779-4384-A241-95C559EE3FB7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2420-6F88-4F48-AB48-9E4B31A33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B4F8-FC06-4F69-A279-1A18B0B6561D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071C1-E68D-42BD-B989-1C51263DE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3565C-9BDB-49C5-91DB-4AE1C5EA9832}" type="datetime1">
              <a:rPr lang="ru-RU" smtClean="0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B3B1D8-D86B-4477-BB1E-5991B033B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1" name="Рисунок 4" descr="Лого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90" y="4005263"/>
            <a:ext cx="7921625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Kotyukov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Nikonov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Ivanov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Inc. Russia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414"/>
            <a:ext cx="7772400" cy="237648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Precise frequency sources meeting 5G holdover requirements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611188" y="-100014"/>
            <a:ext cx="7993260" cy="147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Using improved test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benches</a:t>
            </a: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77853"/>
            <a:ext cx="513441" cy="36351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" y="1609884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108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539750" y="476672"/>
            <a:ext cx="799326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Oscillators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for 5G</a:t>
            </a: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488212"/>
            <a:ext cx="513441" cy="36351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88682"/>
              </p:ext>
            </p:extLst>
          </p:nvPr>
        </p:nvGraphicFramePr>
        <p:xfrm>
          <a:off x="616762" y="1628800"/>
          <a:ext cx="7987686" cy="482957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804948"/>
                <a:gridCol w="1366314"/>
                <a:gridCol w="1296144"/>
                <a:gridCol w="1224136"/>
                <a:gridCol w="1296144"/>
              </a:tblGrid>
              <a:tr h="29522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Parameter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DOCXO</a:t>
                      </a:r>
                      <a:endParaRPr lang="ru-RU" sz="20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Rubidium oscillators</a:t>
                      </a:r>
                      <a:endParaRPr lang="ru-RU" sz="20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MV</a:t>
                      </a:r>
                      <a:r>
                        <a:rPr lang="ru-RU" sz="2000" dirty="0" smtClean="0">
                          <a:effectLst/>
                        </a:rPr>
                        <a:t>336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MV</a:t>
                      </a:r>
                      <a:r>
                        <a:rPr lang="ru-RU" sz="2000" dirty="0" smtClean="0">
                          <a:effectLst/>
                        </a:rPr>
                        <a:t>360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FE-5650A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FE-5680A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00"/>
                    </a:solidFill>
                  </a:tcPr>
                </a:tc>
              </a:tr>
              <a:tr h="23636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TIE per 24 hours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</a:tr>
              <a:tr h="298203">
                <a:tc>
                  <a:txBody>
                    <a:bodyPr/>
                    <a:lstStyle/>
                    <a:p>
                      <a:pPr marL="173038" indent="-1730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    at constant temperature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&lt;400 </a:t>
                      </a:r>
                      <a:r>
                        <a:rPr lang="en-US" sz="1600" dirty="0" smtClean="0">
                          <a:effectLst/>
                        </a:rPr>
                        <a:t>ns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&lt;400 </a:t>
                      </a:r>
                      <a:r>
                        <a:rPr lang="en-US" sz="1600" dirty="0" smtClean="0">
                          <a:effectLst/>
                        </a:rPr>
                        <a:t>ns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&lt;100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ns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&lt;100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ns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73038" indent="-1730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at ±5</a:t>
                      </a:r>
                      <a:r>
                        <a:rPr lang="en-US" sz="1600" baseline="30000" dirty="0" smtClean="0">
                          <a:effectLst/>
                        </a:rPr>
                        <a:t>o</a:t>
                      </a:r>
                      <a:r>
                        <a:rPr lang="en-US" sz="1600" baseline="0" dirty="0" smtClean="0">
                          <a:effectLst/>
                        </a:rPr>
                        <a:t>C daily changed temperature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&lt;400 </a:t>
                      </a:r>
                      <a:r>
                        <a:rPr lang="en-US" sz="1600" dirty="0" smtClean="0">
                          <a:effectLst/>
                        </a:rPr>
                        <a:t>ns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&lt;400 </a:t>
                      </a:r>
                      <a:r>
                        <a:rPr lang="en-US" sz="1600" dirty="0" smtClean="0">
                          <a:effectLst/>
                        </a:rPr>
                        <a:t>ns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&lt;400 </a:t>
                      </a:r>
                      <a:r>
                        <a:rPr lang="en-US" sz="1600" dirty="0" smtClean="0">
                          <a:effectLst/>
                        </a:rPr>
                        <a:t>ns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&lt;400 </a:t>
                      </a:r>
                      <a:r>
                        <a:rPr lang="en-US" sz="1600" dirty="0" smtClean="0">
                          <a:effectLst/>
                        </a:rPr>
                        <a:t>ns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</a:tr>
              <a:tr h="252167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Aging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±2…7∙10</a:t>
                      </a:r>
                      <a:r>
                        <a:rPr lang="ru-RU" sz="1600" baseline="30000" dirty="0">
                          <a:effectLst/>
                        </a:rPr>
                        <a:t>-11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per day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±0.4∙10</a:t>
                      </a:r>
                      <a:r>
                        <a:rPr lang="ru-RU" sz="1600" baseline="30000" dirty="0">
                          <a:effectLst/>
                        </a:rPr>
                        <a:t>-11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per</a:t>
                      </a:r>
                      <a:r>
                        <a:rPr lang="en-US" sz="1600" baseline="0" dirty="0" smtClean="0">
                          <a:effectLst/>
                        </a:rPr>
                        <a:t> day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±10…30∙10</a:t>
                      </a:r>
                      <a:r>
                        <a:rPr lang="ru-RU" sz="1600" baseline="30000" dirty="0">
                          <a:effectLst/>
                        </a:rPr>
                        <a:t>-9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per</a:t>
                      </a:r>
                      <a:r>
                        <a:rPr lang="en-US" sz="1600" baseline="0" dirty="0" smtClean="0">
                          <a:effectLst/>
                        </a:rPr>
                        <a:t> year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±0.2∙10</a:t>
                      </a:r>
                      <a:r>
                        <a:rPr lang="ru-RU" sz="1600" baseline="30000" dirty="0">
                          <a:effectLst/>
                        </a:rPr>
                        <a:t>-9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per</a:t>
                      </a:r>
                      <a:r>
                        <a:rPr lang="en-US" sz="1600" baseline="0" dirty="0" smtClean="0">
                          <a:effectLst/>
                        </a:rPr>
                        <a:t> year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5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Frequency vs temperature stability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&lt;</a:t>
                      </a:r>
                      <a:r>
                        <a:rPr lang="ru-RU" sz="1600" dirty="0" smtClean="0">
                          <a:effectLst/>
                        </a:rPr>
                        <a:t>±</a:t>
                      </a:r>
                      <a:r>
                        <a:rPr lang="ru-RU" sz="1600" dirty="0">
                          <a:effectLst/>
                        </a:rPr>
                        <a:t>0.2∙10</a:t>
                      </a:r>
                      <a:r>
                        <a:rPr lang="ru-RU" sz="1600" baseline="30000" dirty="0">
                          <a:effectLst/>
                        </a:rPr>
                        <a:t>-10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@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dirty="0">
                          <a:effectLst/>
                        </a:rPr>
                        <a:t>20…+70</a:t>
                      </a:r>
                      <a:r>
                        <a:rPr lang="ru-RU" sz="1600" baseline="30000" dirty="0">
                          <a:effectLst/>
                        </a:rPr>
                        <a:t>о</a:t>
                      </a:r>
                      <a:r>
                        <a:rPr lang="ru-RU" sz="1600" dirty="0">
                          <a:effectLst/>
                        </a:rPr>
                        <a:t>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&lt;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±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0.1∙10</a:t>
                      </a:r>
                      <a:r>
                        <a:rPr lang="ru-RU" sz="1600" b="1" baseline="30000" dirty="0">
                          <a:solidFill>
                            <a:srgbClr val="FF0000"/>
                          </a:solidFill>
                          <a:effectLst/>
                        </a:rPr>
                        <a:t>-10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@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40…+85</a:t>
                      </a:r>
                      <a:r>
                        <a:rPr lang="ru-RU" sz="1600" b="1" baseline="30000" dirty="0">
                          <a:solidFill>
                            <a:srgbClr val="FF0000"/>
                          </a:solidFill>
                          <a:effectLst/>
                        </a:rPr>
                        <a:t>о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С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&lt;</a:t>
                      </a:r>
                      <a:r>
                        <a:rPr lang="ru-RU" sz="1600" dirty="0" smtClean="0">
                          <a:effectLst/>
                        </a:rPr>
                        <a:t>±</a:t>
                      </a:r>
                      <a:r>
                        <a:rPr lang="ru-RU" sz="1600" dirty="0">
                          <a:effectLst/>
                        </a:rPr>
                        <a:t>1∙10</a:t>
                      </a:r>
                      <a:r>
                        <a:rPr lang="ru-RU" sz="1600" baseline="30000" dirty="0">
                          <a:effectLst/>
                        </a:rPr>
                        <a:t>-10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@</a:t>
                      </a:r>
                      <a:r>
                        <a:rPr lang="ru-RU" sz="1600" dirty="0" smtClean="0">
                          <a:effectLst/>
                        </a:rPr>
                        <a:t> -</a:t>
                      </a:r>
                      <a:r>
                        <a:rPr lang="en-US" sz="1600" dirty="0" smtClean="0">
                          <a:effectLst/>
                        </a:rPr>
                        <a:t>5</a:t>
                      </a:r>
                      <a:r>
                        <a:rPr lang="ru-RU" sz="1600" dirty="0" smtClean="0">
                          <a:effectLst/>
                        </a:rPr>
                        <a:t>…+</a:t>
                      </a:r>
                      <a:r>
                        <a:rPr lang="en-US" sz="1600" dirty="0" smtClean="0">
                          <a:effectLst/>
                        </a:rPr>
                        <a:t>55</a:t>
                      </a:r>
                      <a:r>
                        <a:rPr lang="ru-RU" sz="1600" baseline="30000" dirty="0" err="1" smtClean="0">
                          <a:effectLst/>
                        </a:rPr>
                        <a:t>о</a:t>
                      </a:r>
                      <a:r>
                        <a:rPr lang="ru-RU" sz="1600" dirty="0" err="1" smtClean="0">
                          <a:effectLst/>
                        </a:rPr>
                        <a:t>С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33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Allan deviation (1 sec)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&lt;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0.1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∙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ru-RU" sz="1600" b="1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-12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&lt;</a:t>
                      </a:r>
                      <a:r>
                        <a:rPr lang="ru-RU" sz="1600" dirty="0" smtClean="0">
                          <a:effectLst/>
                        </a:rPr>
                        <a:t>2</a:t>
                      </a:r>
                      <a:r>
                        <a:rPr lang="ru-RU" sz="1600" dirty="0">
                          <a:effectLst/>
                        </a:rPr>
                        <a:t>∙</a:t>
                      </a:r>
                      <a:r>
                        <a:rPr lang="ru-RU" sz="1600" dirty="0" smtClean="0">
                          <a:effectLst/>
                        </a:rPr>
                        <a:t>10</a:t>
                      </a:r>
                      <a:r>
                        <a:rPr lang="ru-RU" sz="1600" baseline="30000" dirty="0" smtClean="0">
                          <a:effectLst/>
                        </a:rPr>
                        <a:t>-12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&lt;</a:t>
                      </a:r>
                      <a:r>
                        <a:rPr lang="ru-RU" sz="1600" dirty="0" smtClean="0">
                          <a:effectLst/>
                        </a:rPr>
                        <a:t>14</a:t>
                      </a:r>
                      <a:r>
                        <a:rPr lang="ru-RU" sz="1600" dirty="0">
                          <a:effectLst/>
                        </a:rPr>
                        <a:t>∙</a:t>
                      </a:r>
                      <a:r>
                        <a:rPr lang="ru-RU" sz="1600" dirty="0" smtClean="0">
                          <a:effectLst/>
                        </a:rPr>
                        <a:t>10</a:t>
                      </a:r>
                      <a:r>
                        <a:rPr lang="ru-RU" sz="1600" baseline="30000" dirty="0" smtClean="0">
                          <a:effectLst/>
                        </a:rPr>
                        <a:t>-12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3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Power consumption</a:t>
                      </a:r>
                      <a:r>
                        <a:rPr lang="ru-RU" sz="1600" dirty="0" smtClean="0">
                          <a:effectLst/>
                        </a:rPr>
                        <a:t>: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</a:tr>
              <a:tr h="28156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during</a:t>
                      </a:r>
                      <a:r>
                        <a:rPr lang="en-US" sz="1600" baseline="0" dirty="0" smtClean="0">
                          <a:effectLst/>
                        </a:rPr>
                        <a:t> warm-up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&lt;16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&lt;12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</a:t>
                      </a:r>
                      <a:r>
                        <a:rPr lang="ru-RU" sz="1600" dirty="0" smtClean="0">
                          <a:effectLst/>
                        </a:rPr>
                        <a:t>34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&lt;36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</a:tr>
              <a:tr h="25939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steady</a:t>
                      </a:r>
                      <a:r>
                        <a:rPr lang="en-US" sz="1600" baseline="0" dirty="0" smtClean="0">
                          <a:effectLst/>
                        </a:rPr>
                        <a:t> state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&lt;5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&lt;4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&lt;12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&lt;15 </a:t>
                      </a:r>
                      <a:r>
                        <a:rPr lang="en-US" sz="1600" dirty="0" smtClean="0">
                          <a:effectLst/>
                        </a:rPr>
                        <a:t>W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CC"/>
                    </a:solidFill>
                  </a:tcPr>
                </a:tc>
              </a:tr>
              <a:tr h="31020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Package size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en-US" sz="1600" dirty="0" smtClean="0">
                          <a:effectLst/>
                        </a:rPr>
                        <a:t>mm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92×80×50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50.8×50.8×19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77×76×37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125×88×25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512" marR="43512" marT="0" marB="0" anchor="ctr"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12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488212"/>
            <a:ext cx="513441" cy="36351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2" y="1849796"/>
            <a:ext cx="8425326" cy="35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-396552" y="-99392"/>
            <a:ext cx="9937104" cy="13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results.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MV360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 stability vs.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98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0" y="-106036"/>
            <a:ext cx="9144000" cy="147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TIE test results.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MV360. TIE per 24 hours at ±5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77853"/>
            <a:ext cx="513441" cy="36351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57200" y="1443783"/>
            <a:ext cx="8229600" cy="489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9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-1836712" y="-106036"/>
            <a:ext cx="12745416" cy="147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TIE test results.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FE-5650A. TIE per 24 hours at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temperature</a:t>
            </a: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77853"/>
            <a:ext cx="513441" cy="36351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43080" y="2078117"/>
            <a:ext cx="885783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7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-1836712" y="-106036"/>
            <a:ext cx="12745416" cy="147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TIE test results.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FE-5650A. TIE per 24 hours at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77853"/>
            <a:ext cx="513441" cy="36351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39552" y="1700808"/>
            <a:ext cx="79928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31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7" name="Подзаголовок 2"/>
          <p:cNvSpPr txBox="1">
            <a:spLocks/>
          </p:cNvSpPr>
          <p:nvPr/>
        </p:nvSpPr>
        <p:spPr bwMode="auto">
          <a:xfrm>
            <a:off x="1411288" y="1052514"/>
            <a:ext cx="64008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6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 b="1">
                <a:latin typeface="Times New Roman" pitchFamily="18" charset="0"/>
                <a:cs typeface="Times New Roman" pitchFamily="18" charset="0"/>
              </a:rPr>
              <a:t>Thanks for your attention!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одзаголовок 2"/>
          <p:cNvSpPr txBox="1">
            <a:spLocks/>
          </p:cNvSpPr>
          <p:nvPr/>
        </p:nvSpPr>
        <p:spPr bwMode="auto">
          <a:xfrm>
            <a:off x="1411288" y="3213101"/>
            <a:ext cx="64008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Рисунок 13" descr="Лого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755650" y="1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>
                <a:latin typeface="Times New Roman" pitchFamily="18" charset="0"/>
                <a:cs typeface="Times New Roman" pitchFamily="18" charset="0"/>
              </a:rPr>
              <a:t>5G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1484314"/>
            <a:ext cx="7200900" cy="5373686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TIE 400 ns and better 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ULTRA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STABLE OSCILLATOR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OCXO or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eaLnBrk="1" hangingPunct="1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MHz DOCXO</a:t>
            </a:r>
          </a:p>
          <a:p>
            <a:pPr algn="l" eaLnBrk="1" hangingPunct="1">
              <a:lnSpc>
                <a:spcPct val="200000"/>
              </a:lnSpc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224" y="6348412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134143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81" name="Picture 2" descr="&amp;Kcy;&amp;acy;&amp;rcy;&amp;tcy;&amp;icy;&amp;ncy;&amp;kcy;&amp;icy; &amp;pcy;&amp;ocy; &amp;zcy;&amp;acy;&amp;pcy;&amp;rcy;&amp;ocy;&amp;scy;&amp;ucy; g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5" y="4652963"/>
            <a:ext cx="340042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4" descr="Лого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0" y="1341439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03" name="Рисунок 14" descr="Лого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Заголовок 1"/>
          <p:cNvSpPr txBox="1">
            <a:spLocks/>
          </p:cNvSpPr>
          <p:nvPr/>
        </p:nvSpPr>
        <p:spPr bwMode="auto">
          <a:xfrm>
            <a:off x="92075" y="25401"/>
            <a:ext cx="88011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TIE causes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224" y="6348412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19872" y="2252676"/>
            <a:ext cx="2232248" cy="9378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TIE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9875" y="3786000"/>
            <a:ext cx="2314322" cy="1227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Frequency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vs. temperature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instability</a:t>
            </a:r>
            <a:endParaRPr lang="ru-RU" sz="11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21680" y="3816264"/>
            <a:ext cx="2721624" cy="10587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6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AGING</a:t>
            </a:r>
            <a:endParaRPr lang="ru-RU" sz="11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32168" y="3836440"/>
            <a:ext cx="2592135" cy="103846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Other sources of instability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07698" y="3190829"/>
            <a:ext cx="0" cy="222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416580" y="3412758"/>
            <a:ext cx="6192207" cy="1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16580" y="3412758"/>
            <a:ext cx="0" cy="3730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07698" y="3412758"/>
            <a:ext cx="0" cy="4031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608787" y="3412758"/>
            <a:ext cx="0" cy="4135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412875"/>
            <a:ext cx="7416800" cy="1223963"/>
          </a:xfrm>
        </p:spPr>
        <p:txBody>
          <a:bodyPr/>
          <a:lstStyle/>
          <a:p>
            <a:pPr marL="457200" indent="-457200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Design of internal stage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ovenizing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Precise reference voltage</a:t>
            </a:r>
          </a:p>
          <a:p>
            <a:pPr marL="457200" indent="-457200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Precise temperature of internal stage </a:t>
            </a:r>
          </a:p>
          <a:p>
            <a:pPr marL="457200" indent="-457200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load sensitivity</a:t>
            </a:r>
          </a:p>
          <a:p>
            <a:pPr marL="457200" indent="-457200" algn="l" eaLnBrk="1" hangingPunct="1">
              <a:lnSpc>
                <a:spcPct val="200000"/>
              </a:lnSpc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68655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74F3378-AE82-48F4-9EE6-19882D1DE3AD}" type="slidenum">
              <a:rPr lang="ru-RU" sz="1400" b="1" smtClean="0"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1400" b="1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134143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6" name="Рисунок 25" descr="Лого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611188" y="6165850"/>
            <a:ext cx="1800225" cy="692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Заголовок 1"/>
          <p:cNvSpPr txBox="1">
            <a:spLocks/>
          </p:cNvSpPr>
          <p:nvPr/>
        </p:nvSpPr>
        <p:spPr bwMode="auto">
          <a:xfrm>
            <a:off x="92075" y="254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Temperature stability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7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68655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74F3378-AE82-48F4-9EE6-19882D1DE3AD}" type="slidenum">
              <a:rPr lang="ru-RU" sz="1400" b="1" smtClean="0"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z="1400" b="1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134143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6" name="Рисунок 25" descr="Лого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611188" y="6165850"/>
            <a:ext cx="1800225" cy="692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Заголовок 1"/>
          <p:cNvSpPr txBox="1">
            <a:spLocks/>
          </p:cNvSpPr>
          <p:nvPr/>
        </p:nvSpPr>
        <p:spPr bwMode="auto">
          <a:xfrm>
            <a:off x="899592" y="254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Temperature profile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2" y="2524254"/>
            <a:ext cx="8775475" cy="2735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68840" y="2154922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2E-13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1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15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9" name="Заголовок 17"/>
          <p:cNvSpPr>
            <a:spLocks noGrp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Long-term stability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Crystal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Подзаголовок 18"/>
          <p:cNvSpPr>
            <a:spLocks noGrp="1"/>
          </p:cNvSpPr>
          <p:nvPr>
            <p:ph type="subTitle" idx="1"/>
          </p:nvPr>
        </p:nvSpPr>
        <p:spPr>
          <a:xfrm>
            <a:off x="720835" y="1700808"/>
            <a:ext cx="7613650" cy="3744912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  6  class  clean  room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 quality  quartz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  established manufacturing processes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“Intensive aging“</a:t>
            </a:r>
          </a:p>
        </p:txBody>
      </p:sp>
      <p:sp>
        <p:nvSpPr>
          <p:cNvPr id="922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6660232" y="632936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E22B9BA-8834-4377-9CE6-59319B79BC20}" type="slidenum">
              <a:rPr lang="ru-RU" sz="1400" b="1" smtClean="0"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557338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223" name="Рисунок 14" descr="Лого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611188" y="6165850"/>
            <a:ext cx="1800225" cy="692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Заголовок 1"/>
          <p:cNvSpPr txBox="1">
            <a:spLocks/>
          </p:cNvSpPr>
          <p:nvPr/>
        </p:nvSpPr>
        <p:spPr bwMode="auto">
          <a:xfrm>
            <a:off x="92075" y="254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6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0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15520596847_d24a674b11_b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43" name="Заголовок 20"/>
          <p:cNvSpPr>
            <a:spLocks noGrp="1"/>
          </p:cNvSpPr>
          <p:nvPr>
            <p:ph type="ctrTitle"/>
          </p:nvPr>
        </p:nvSpPr>
        <p:spPr>
          <a:xfrm>
            <a:off x="323850" y="1484315"/>
            <a:ext cx="7772400" cy="936574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systems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323850" y="2273042"/>
            <a:ext cx="8820150" cy="17526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Compensate long-term stability in holdover mode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low change rate should be ≤1..2E-11/day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1484313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47" name="Рисунок 15" descr="Лого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Заголовок 1"/>
          <p:cNvSpPr txBox="1">
            <a:spLocks/>
          </p:cNvSpPr>
          <p:nvPr/>
        </p:nvSpPr>
        <p:spPr bwMode="auto">
          <a:xfrm>
            <a:off x="539750" y="1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Long-term stability</a:t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Change rate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224" y="6348412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25863"/>
            <a:ext cx="7201222" cy="292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Подзаголовок 2"/>
          <p:cNvSpPr txBox="1">
            <a:spLocks/>
          </p:cNvSpPr>
          <p:nvPr/>
        </p:nvSpPr>
        <p:spPr bwMode="auto">
          <a:xfrm>
            <a:off x="763588" y="2816226"/>
            <a:ext cx="6400800" cy="12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611188" y="-100014"/>
            <a:ext cx="7772400" cy="147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TIE estimation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224" y="6348412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1" y="1628800"/>
            <a:ext cx="6957413" cy="521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11188" y="6165850"/>
            <a:ext cx="1800225" cy="692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Morion, Inc.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Saint-Petersburg, Russia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www.morion.com.ru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Заголовок 1"/>
          <p:cNvSpPr txBox="1">
            <a:spLocks/>
          </p:cNvSpPr>
          <p:nvPr/>
        </p:nvSpPr>
        <p:spPr bwMode="auto">
          <a:xfrm>
            <a:off x="611188" y="-100014"/>
            <a:ext cx="7993260" cy="147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Using log fit in TIE estimation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/>
          <a:stretch>
            <a:fillRect/>
          </a:stretch>
        </p:blipFill>
        <p:spPr>
          <a:xfrm>
            <a:off x="372927" y="1484784"/>
            <a:ext cx="8456802" cy="5256584"/>
          </a:xfrm>
          <a:prstGeom prst="rect">
            <a:avLst/>
          </a:prstGeom>
        </p:spPr>
      </p:pic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829728" y="6377853"/>
            <a:ext cx="288161" cy="29150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B3E36-7C52-4753-A4A4-0C2556FF7B56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Рисунок 11" descr="Лого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88"/>
          <a:stretch>
            <a:fillRect/>
          </a:stretch>
        </p:blipFill>
        <p:spPr bwMode="auto">
          <a:xfrm>
            <a:off x="0" y="6237288"/>
            <a:ext cx="5397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4046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5592</TotalTime>
  <Words>491</Words>
  <Application>Microsoft Office PowerPoint</Application>
  <PresentationFormat>Экран (4:3)</PresentationFormat>
  <Paragraphs>168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Precise frequency sources meeting 5G holdover requirements</vt:lpstr>
      <vt:lpstr>5G</vt:lpstr>
      <vt:lpstr>Презентация PowerPoint</vt:lpstr>
      <vt:lpstr>Презентация PowerPoint</vt:lpstr>
      <vt:lpstr>Презентация PowerPoint</vt:lpstr>
      <vt:lpstr>Long-term stability Crystal</vt:lpstr>
      <vt:lpstr>Learning systems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Mm,</dc:title>
  <dc:creator>Александр</dc:creator>
  <cp:lastModifiedBy>Котюков Александр Валерьевич</cp:lastModifiedBy>
  <cp:revision>482</cp:revision>
  <dcterms:created xsi:type="dcterms:W3CDTF">2014-11-25T18:49:44Z</dcterms:created>
  <dcterms:modified xsi:type="dcterms:W3CDTF">2018-10-05T08:25:54Z</dcterms:modified>
</cp:coreProperties>
</file>